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8" r:id="rId2"/>
    <p:sldId id="256" r:id="rId3"/>
    <p:sldId id="257" r:id="rId4"/>
    <p:sldId id="269" r:id="rId5"/>
    <p:sldId id="267" r:id="rId6"/>
    <p:sldId id="258" r:id="rId7"/>
    <p:sldId id="307" r:id="rId8"/>
    <p:sldId id="306" r:id="rId9"/>
    <p:sldId id="309" r:id="rId10"/>
    <p:sldId id="25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310" r:id="rId20"/>
    <p:sldId id="260" r:id="rId21"/>
    <p:sldId id="261" r:id="rId22"/>
    <p:sldId id="312" r:id="rId23"/>
    <p:sldId id="280" r:id="rId24"/>
    <p:sldId id="282" r:id="rId25"/>
    <p:sldId id="313" r:id="rId26"/>
    <p:sldId id="314" r:id="rId27"/>
    <p:sldId id="302" r:id="rId28"/>
    <p:sldId id="317" r:id="rId29"/>
    <p:sldId id="315" r:id="rId30"/>
    <p:sldId id="316" r:id="rId31"/>
    <p:sldId id="318" r:id="rId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2" autoAdjust="0"/>
    <p:restoredTop sz="86827" autoAdjust="0"/>
  </p:normalViewPr>
  <p:slideViewPr>
    <p:cSldViewPr snapToObjects="1">
      <p:cViewPr varScale="1">
        <p:scale>
          <a:sx n="102" d="100"/>
          <a:sy n="102" d="100"/>
        </p:scale>
        <p:origin x="2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36496715-E9F1-416F-BD64-F547D72D167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D756A2ED-597B-4D8E-8CB6-BF2AB712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B73B4-6C34-8449-9B11-394C90AF2763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21A9EC-F605-DB40-AB44-4B78A3C558DC}" type="slidenum">
              <a:rPr lang="en-US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B6808B-94FA-1A47-B443-85740B906CFD}" type="slidenum">
              <a:rPr lang="en-US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54A88F-0D3C-E047-96A3-3F8D337436BA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6EB7A-3591-9149-9977-D94388019F02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0C86AE-E5B4-AC48-A1E5-AAB5F2A603FB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FF1BE9-D4AE-8A4C-AD28-79342A58FA5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6A2ED-597B-4D8E-8CB6-BF2AB7121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example:  e = 0.5, p = 0.99, s = 2, N =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6A2ED-597B-4D8E-8CB6-BF2AB7121D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6527884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Computer Vision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6527884"/>
            <a:ext cx="1564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Colorado School of Mines</a:t>
            </a:r>
            <a:endParaRPr lang="en-US" sz="105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publications/2000/Torr00/torr00.pdf" TargetMode="Externa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r="8957"/>
          <a:stretch/>
        </p:blipFill>
        <p:spPr>
          <a:xfrm>
            <a:off x="0" y="0"/>
            <a:ext cx="9103656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Colorado School of Mines</a:t>
            </a:r>
          </a:p>
          <a:p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4800" y="5410200"/>
            <a:ext cx="8610600" cy="1371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Professor William Hoff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Dept of Computer Science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http://inside.mines.edu/~whoff/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(RANSAC)</a:t>
            </a:r>
            <a:endParaRPr lang="en-US" dirty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9037"/>
            <a:ext cx="8229600" cy="4906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smtClean="0"/>
              <a:t>1</a:t>
            </a:r>
            <a:r>
              <a:rPr lang="en-US" dirty="0"/>
              <a:t>) Randomly select a </a:t>
            </a:r>
            <a:r>
              <a:rPr lang="en-US" dirty="0" smtClean="0"/>
              <a:t>minimal set of points and solve for the transformation</a:t>
            </a: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2) </a:t>
            </a:r>
            <a:r>
              <a:rPr lang="en-US" dirty="0" smtClean="0"/>
              <a:t>Count the number of points that agree with this transformation</a:t>
            </a: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3) If </a:t>
            </a:r>
            <a:r>
              <a:rPr lang="en-US" dirty="0" smtClean="0"/>
              <a:t>this transformation has the highest number of inliers so far, save it</a:t>
            </a: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4) </a:t>
            </a:r>
            <a:r>
              <a:rPr lang="en-US" dirty="0" smtClean="0"/>
              <a:t>Repeat for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trials </a:t>
            </a:r>
            <a:r>
              <a:rPr lang="en-US" dirty="0" smtClean="0"/>
              <a:t>and return the best transformation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 smtClean="0"/>
              <a:t>Then, optionally use standard least square fitting to fit the transformation to all the inliers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Example: line fitting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6363" cy="50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248400" y="16002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randomly select subsets of 2 points (since 2 is the minimum number of points to fit a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  <a:cs typeface="新細明體" charset="-120"/>
              </a:rPr>
              <a:t>Example: line fitting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516688" y="1412875"/>
            <a:ext cx="7794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i="1">
                <a:solidFill>
                  <a:srgbClr val="000000"/>
                </a:solidFill>
                <a:latin typeface="Times New Roman" charset="0"/>
                <a:ea typeface="新細明體" charset="-120"/>
                <a:cs typeface="新細明體" charset="-120"/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8306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Model fitting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0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Measure distances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1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Count inliers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6527800" y="1412875"/>
            <a:ext cx="7588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i="1">
                <a:solidFill>
                  <a:srgbClr val="000000"/>
                </a:solidFill>
                <a:latin typeface="Times New Roman" charset="0"/>
                <a:ea typeface="新細明體" charset="-120"/>
                <a:cs typeface="新細明體" charset="-120"/>
              </a:rPr>
              <a:t>c=3</a:t>
            </a:r>
          </a:p>
        </p:txBody>
      </p:sp>
    </p:spTree>
    <p:extLst>
      <p:ext uri="{BB962C8B-B14F-4D97-AF65-F5344CB8AC3E}">
        <p14:creationId xmlns:p14="http://schemas.microsoft.com/office/powerpoint/2010/main" val="7036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Another trial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524736" y="1412875"/>
            <a:ext cx="764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i="1" dirty="0" smtClean="0">
                <a:solidFill>
                  <a:srgbClr val="000000"/>
                </a:solidFill>
                <a:latin typeface="Times New Roman" charset="0"/>
                <a:ea typeface="新細明體" charset="-120"/>
                <a:cs typeface="新細明體" charset="-120"/>
              </a:rPr>
              <a:t>c=5</a:t>
            </a:r>
            <a:endParaRPr lang="en-US" altLang="zh-TW" sz="2800" i="1" dirty="0">
              <a:solidFill>
                <a:srgbClr val="000000"/>
              </a:solidFill>
              <a:latin typeface="Times New Roman" charset="0"/>
              <a:ea typeface="新細明體" charset="-120"/>
              <a:cs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1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新細明體" charset="-120"/>
                <a:cs typeface="新細明體" charset="-120"/>
              </a:rPr>
              <a:t>The best model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187450"/>
            <a:ext cx="5189538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434968" y="1412875"/>
            <a:ext cx="944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i="1" smtClean="0">
                <a:solidFill>
                  <a:srgbClr val="000000"/>
                </a:solidFill>
                <a:latin typeface="Times New Roman" charset="0"/>
                <a:ea typeface="新細明體" charset="-120"/>
                <a:cs typeface="新細明體" charset="-120"/>
              </a:rPr>
              <a:t>c=27</a:t>
            </a:r>
            <a:endParaRPr lang="en-US" altLang="zh-TW" sz="2800" i="1">
              <a:solidFill>
                <a:srgbClr val="000000"/>
              </a:solidFill>
              <a:latin typeface="Times New Roman" charset="0"/>
              <a:ea typeface="新細明體" charset="-120"/>
              <a:cs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09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 Algorithm</a:t>
            </a:r>
            <a:endParaRPr lang="en-US" dirty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9037"/>
            <a:ext cx="8229600" cy="4906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“Random Sample Consensus</a:t>
            </a:r>
            <a:r>
              <a:rPr lang="en-US" dirty="0" smtClean="0"/>
              <a:t>”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used to find inliers for any type of model fitting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Surprisingly effective!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Widely used in computer vision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Requires two parameters: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number of trials </a:t>
            </a:r>
            <a:r>
              <a:rPr lang="en-US" i="1" dirty="0" smtClean="0"/>
              <a:t>N</a:t>
            </a:r>
            <a:r>
              <a:rPr lang="en-US" dirty="0" smtClean="0"/>
              <a:t> (how many do we need?)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dirty="0"/>
              <a:t>agreement threshold (how close does an inlier have to be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977900" y="5562600"/>
            <a:ext cx="7264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i="1" dirty="0" err="1"/>
              <a:t>Fischler</a:t>
            </a:r>
            <a:r>
              <a:rPr lang="en-US" sz="1400" b="0" i="1" dirty="0"/>
              <a:t>, M. A., &amp; </a:t>
            </a:r>
            <a:r>
              <a:rPr lang="en-US" sz="1400" b="0" i="1" dirty="0" err="1"/>
              <a:t>Bolles</a:t>
            </a:r>
            <a:r>
              <a:rPr lang="en-US" sz="1400" b="0" i="1" dirty="0"/>
              <a:t>, R. C. 1981. Random sampling consensus: A paradigm for model fitting with applications to image analysis and automated cartography. Communications of the Associations for Computing Machinery, 24(26), 381–395.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samples </a:t>
            </a:r>
            <a:r>
              <a:rPr lang="en-US" dirty="0" smtClean="0"/>
              <a:t>(trials) required</a:t>
            </a:r>
            <a:endParaRPr lang="en-US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1"/>
            <a:ext cx="8146332" cy="914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We want to take enough random samples to that we are sure (to a high probability) that at least one of the samples is all inliers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989198" y="2474758"/>
            <a:ext cx="1700981" cy="956188"/>
            <a:chOff x="2831690" y="5061154"/>
            <a:chExt cx="1700981" cy="956188"/>
          </a:xfrm>
        </p:grpSpPr>
        <p:sp>
          <p:nvSpPr>
            <p:cNvPr id="5" name="Freeform 4"/>
            <p:cNvSpPr/>
            <p:nvPr/>
          </p:nvSpPr>
          <p:spPr>
            <a:xfrm>
              <a:off x="2831690" y="5073445"/>
              <a:ext cx="1700981" cy="943897"/>
            </a:xfrm>
            <a:custGeom>
              <a:avLst/>
              <a:gdLst>
                <a:gd name="connsiteX0" fmla="*/ 0 w 1700981"/>
                <a:gd name="connsiteY0" fmla="*/ 0 h 943897"/>
                <a:gd name="connsiteX1" fmla="*/ 422787 w 1700981"/>
                <a:gd name="connsiteY1" fmla="*/ 943897 h 943897"/>
                <a:gd name="connsiteX2" fmla="*/ 1435510 w 1700981"/>
                <a:gd name="connsiteY2" fmla="*/ 943897 h 943897"/>
                <a:gd name="connsiteX3" fmla="*/ 1700981 w 1700981"/>
                <a:gd name="connsiteY3" fmla="*/ 9832 h 94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981" h="943897">
                  <a:moveTo>
                    <a:pt x="0" y="0"/>
                  </a:moveTo>
                  <a:lnTo>
                    <a:pt x="422787" y="943897"/>
                  </a:lnTo>
                  <a:lnTo>
                    <a:pt x="1435510" y="943897"/>
                  </a:lnTo>
                  <a:lnTo>
                    <a:pt x="1700981" y="983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1800" y="5061154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923072" y="5296692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41224" y="5100482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56936" y="5333564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615200" y="5111004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835811" y="5545291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33276" y="5124193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60507" y="5614553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596763" y="5213554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256936" y="5587538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005416" y="558914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90450" y="5478512"/>
              <a:ext cx="304800" cy="3048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530634" y="4191001"/>
            <a:ext cx="8384766" cy="1844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Solution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 probability of getting all good widgets is 0.5^3 = 0.125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 probability of a bad, or corrupted sample (</a:t>
            </a:r>
            <a:r>
              <a:rPr lang="en-US" sz="2000" dirty="0" err="1" smtClean="0"/>
              <a:t>ie</a:t>
            </a:r>
            <a:r>
              <a:rPr lang="en-US" sz="2000" dirty="0" smtClean="0"/>
              <a:t>, at least one bad widget) is 1 – 0.125 = 0.875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If we do this 25 times, the probability of all the samples being bad is 0.875^25 = 0.0355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 probability that at least one of the samples is good is 1 – 0.0355 = 0.965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506053" y="2133601"/>
            <a:ext cx="6144545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/>
              <a:t>Simple example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Say you have a bag of good and bad widgets (equal number of each)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We reach in and grab a sample of 3 widgets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Do this 25 times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What is the probability that at least one sample has all good widgets?</a:t>
            </a:r>
          </a:p>
          <a:p>
            <a:pPr marL="457200" lvl="1" indent="0">
              <a:lnSpc>
                <a:spcPct val="80000"/>
              </a:lnSpc>
              <a:buFont typeface="Arial" pitchFamily="34" charset="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953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uiExpand="1" build="p"/>
      <p:bldP spid="22" grpId="0" uiExpand="1" build="p"/>
      <p:bldP spid="2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samples </a:t>
            </a:r>
            <a:r>
              <a:rPr lang="en-US" dirty="0" smtClean="0"/>
              <a:t>– general solution</a:t>
            </a:r>
            <a:endParaRPr lang="en-US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Assume we know </a:t>
            </a:r>
            <a:r>
              <a:rPr lang="en-US" sz="2000" i="1" dirty="0">
                <a:latin typeface="Symbol" pitchFamily="18" charset="2"/>
              </a:rPr>
              <a:t>e</a:t>
            </a:r>
            <a:r>
              <a:rPr lang="en-US" sz="2000" dirty="0"/>
              <a:t>, the probability that a point is an outlier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So (1- </a:t>
            </a:r>
            <a:r>
              <a:rPr lang="en-US" sz="1800" i="1" dirty="0">
                <a:latin typeface="Symbol" pitchFamily="18" charset="2"/>
              </a:rPr>
              <a:t>e</a:t>
            </a:r>
            <a:r>
              <a:rPr lang="en-US" sz="1800" dirty="0"/>
              <a:t>) is the probability </a:t>
            </a:r>
            <a:r>
              <a:rPr lang="en-US" sz="1800" dirty="0" smtClean="0"/>
              <a:t>that any point is an </a:t>
            </a:r>
            <a:r>
              <a:rPr lang="en-US" sz="1800" dirty="0"/>
              <a:t>inlier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000" dirty="0"/>
              <a:t>The probability that a sample of size </a:t>
            </a:r>
            <a:r>
              <a:rPr lang="en-US" sz="2000" i="1" dirty="0"/>
              <a:t>s</a:t>
            </a:r>
            <a:r>
              <a:rPr lang="en-US" sz="2000" dirty="0"/>
              <a:t> is all inliers is    (1- </a:t>
            </a:r>
            <a:r>
              <a:rPr lang="en-US" sz="2000" i="1" dirty="0">
                <a:latin typeface="Symbol" pitchFamily="18" charset="2"/>
              </a:rPr>
              <a:t>e</a:t>
            </a:r>
            <a:r>
              <a:rPr lang="en-US" sz="2000" dirty="0"/>
              <a:t>)</a:t>
            </a:r>
            <a:r>
              <a:rPr lang="en-US" sz="2000" i="1" baseline="30000" dirty="0"/>
              <a:t>s</a:t>
            </a:r>
            <a:r>
              <a:rPr lang="en-US" sz="2000" baseline="30000" dirty="0"/>
              <a:t> 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So 1-(1- </a:t>
            </a:r>
            <a:r>
              <a:rPr lang="en-US" sz="1800" i="1" dirty="0">
                <a:latin typeface="Symbol" pitchFamily="18" charset="2"/>
              </a:rPr>
              <a:t>e</a:t>
            </a:r>
            <a:r>
              <a:rPr lang="en-US" sz="1800" dirty="0"/>
              <a:t>)</a:t>
            </a:r>
            <a:r>
              <a:rPr lang="en-US" sz="1800" i="1" baseline="30000" dirty="0"/>
              <a:t>s</a:t>
            </a:r>
            <a:r>
              <a:rPr lang="en-US" sz="1800" baseline="30000" dirty="0"/>
              <a:t>  </a:t>
            </a:r>
            <a:r>
              <a:rPr lang="en-US" sz="1800" dirty="0"/>
              <a:t>is the probability of getting at least one outlier in that sample</a:t>
            </a:r>
          </a:p>
          <a:p>
            <a:pPr lvl="1">
              <a:lnSpc>
                <a:spcPct val="80000"/>
              </a:lnSpc>
            </a:pPr>
            <a:endParaRPr lang="en-US" sz="1800" baseline="30000" dirty="0"/>
          </a:p>
          <a:p>
            <a:pPr>
              <a:lnSpc>
                <a:spcPct val="80000"/>
              </a:lnSpc>
            </a:pPr>
            <a:r>
              <a:rPr lang="en-US" sz="2000" dirty="0"/>
              <a:t>With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 smtClean="0"/>
              <a:t>samples (trials), </a:t>
            </a:r>
            <a:r>
              <a:rPr lang="en-US" sz="2000" dirty="0"/>
              <a:t>the probability that all samples have at least one outlier is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alloutliers</a:t>
            </a:r>
            <a:r>
              <a:rPr lang="en-US" sz="2000" i="1" dirty="0"/>
              <a:t> </a:t>
            </a:r>
            <a:r>
              <a:rPr lang="en-US" sz="2000" dirty="0"/>
              <a:t>= (1-(1- </a:t>
            </a:r>
            <a:r>
              <a:rPr lang="en-US" sz="2000" i="1" dirty="0">
                <a:latin typeface="Symbol" pitchFamily="18" charset="2"/>
              </a:rPr>
              <a:t>e</a:t>
            </a:r>
            <a:r>
              <a:rPr lang="en-US" sz="2000" dirty="0"/>
              <a:t>)</a:t>
            </a:r>
            <a:r>
              <a:rPr lang="en-US" sz="2000" i="1" baseline="30000" dirty="0"/>
              <a:t>s</a:t>
            </a:r>
            <a:r>
              <a:rPr lang="en-US" sz="2000" baseline="30000" dirty="0"/>
              <a:t> </a:t>
            </a:r>
            <a:r>
              <a:rPr lang="en-US" sz="2000" dirty="0"/>
              <a:t>)</a:t>
            </a:r>
            <a:r>
              <a:rPr lang="en-US" sz="2000" i="1" baseline="30000" dirty="0"/>
              <a:t>N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We want at least one sample to have no outliers.  The probability is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notalloutliers</a:t>
            </a:r>
            <a:r>
              <a:rPr lang="en-US" sz="2000" dirty="0"/>
              <a:t> = 1 - </a:t>
            </a:r>
            <a:r>
              <a:rPr lang="en-US" sz="2000" i="1" dirty="0" err="1" smtClean="0"/>
              <a:t>p</a:t>
            </a:r>
            <a:r>
              <a:rPr lang="en-US" sz="2000" i="1" baseline="-25000" dirty="0" err="1" smtClean="0"/>
              <a:t>alloutliers</a:t>
            </a:r>
            <a:r>
              <a:rPr lang="en-US" sz="2000" dirty="0" smtClean="0"/>
              <a:t>  </a:t>
            </a: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We’ll pick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notalloutliers</a:t>
            </a:r>
            <a:r>
              <a:rPr lang="en-US" sz="2000" dirty="0"/>
              <a:t>  to be some high value, like 0.99.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If we know </a:t>
            </a:r>
            <a:r>
              <a:rPr lang="en-US" sz="2000" i="1" dirty="0">
                <a:latin typeface="Symbol" pitchFamily="18" charset="2"/>
              </a:rPr>
              <a:t>e</a:t>
            </a:r>
            <a:r>
              <a:rPr lang="en-US" sz="2000" dirty="0"/>
              <a:t>, we can solve for </a:t>
            </a:r>
            <a:r>
              <a:rPr lang="en-US" sz="2000" i="1" dirty="0"/>
              <a:t>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964672"/>
              </p:ext>
            </p:extLst>
          </p:nvPr>
        </p:nvGraphicFramePr>
        <p:xfrm>
          <a:off x="2086378" y="5562600"/>
          <a:ext cx="242993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4" imgW="1422360" imgH="419040" progId="Equation.3">
                  <p:embed/>
                </p:oleObj>
              </mc:Choice>
              <mc:Fallback>
                <p:oleObj name="Equation" r:id="rId4" imgW="1422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6378" y="5562600"/>
                        <a:ext cx="242993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00600" y="5525353"/>
            <a:ext cx="324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</a:t>
            </a:r>
            <a:r>
              <a:rPr lang="en-US" sz="1600" dirty="0" smtClean="0"/>
              <a:t> is the number of trials needed to get at least one sample of all inliers, with probability </a:t>
            </a:r>
            <a:r>
              <a:rPr lang="en-US" sz="1600" i="1" dirty="0" err="1" smtClean="0"/>
              <a:t>p</a:t>
            </a:r>
            <a:r>
              <a:rPr lang="en-US" sz="1600" i="1" baseline="-25000" dirty="0" err="1" smtClean="0"/>
              <a:t>notalloutliers</a:t>
            </a:r>
            <a:endParaRPr lang="en-US" sz="1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023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samples required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3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66800"/>
            <a:ext cx="8358187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638800"/>
            <a:ext cx="1828800" cy="596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72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Better estimate for N (if #pts is small)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6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6469063" cy="4906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Again, assume we </a:t>
                </a:r>
                <a:r>
                  <a:rPr lang="en-US" sz="2000" dirty="0"/>
                  <a:t>know </a:t>
                </a:r>
                <a:r>
                  <a:rPr lang="en-US" sz="2000" i="1" dirty="0">
                    <a:latin typeface="Symbol" pitchFamily="18" charset="2"/>
                  </a:rPr>
                  <a:t>e</a:t>
                </a:r>
                <a:r>
                  <a:rPr lang="en-US" sz="2000" dirty="0"/>
                  <a:t>, the probability that a point is an outlier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800" dirty="0"/>
                  <a:t>So (1- </a:t>
                </a:r>
                <a:r>
                  <a:rPr lang="en-US" sz="1800" i="1" dirty="0">
                    <a:latin typeface="Symbol" pitchFamily="18" charset="2"/>
                  </a:rPr>
                  <a:t>e</a:t>
                </a:r>
                <a:r>
                  <a:rPr lang="en-US" sz="1800" dirty="0"/>
                  <a:t>) is the probability </a:t>
                </a:r>
                <a:r>
                  <a:rPr lang="en-US" sz="1800" dirty="0" smtClean="0"/>
                  <a:t>that any point is an </a:t>
                </a:r>
                <a:r>
                  <a:rPr lang="en-US" sz="1800" dirty="0"/>
                  <a:t>inlier</a:t>
                </a:r>
              </a:p>
              <a:p>
                <a:pPr lvl="1"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Assume we have </a:t>
                </a:r>
                <a:r>
                  <a:rPr lang="en-US" sz="2000" i="1" dirty="0" smtClean="0"/>
                  <a:t>M</a:t>
                </a:r>
                <a:r>
                  <a:rPr lang="en-US" sz="2000" dirty="0" smtClean="0"/>
                  <a:t> total points.  The estimated number of inliers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𝑖𝑛𝑙𝑖𝑒𝑟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>
                  <a:lnSpc>
                    <a:spcPct val="80000"/>
                  </a:lnSpc>
                </a:pPr>
                <a:endParaRPr lang="en-US" sz="2000" dirty="0" smtClean="0"/>
              </a:p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The number of ways we can pick a sample of </a:t>
                </a:r>
                <a:r>
                  <a:rPr lang="en-US" sz="2000" i="1" dirty="0" smtClean="0"/>
                  <a:t>s</a:t>
                </a:r>
                <a:r>
                  <a:rPr lang="en-US" sz="2000" dirty="0" smtClean="0"/>
                  <a:t> points out of </a:t>
                </a:r>
                <a:r>
                  <a:rPr lang="en-US" sz="2000" i="1" dirty="0" smtClean="0"/>
                  <a:t>M</a:t>
                </a:r>
                <a:r>
                  <a:rPr lang="en-US" sz="2000" dirty="0" smtClean="0"/>
                  <a:t> points is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</a:pPr>
                <a:endParaRPr lang="en-US" sz="20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The number of ways we can choose </a:t>
                </a:r>
                <a:r>
                  <a:rPr lang="en-US" sz="2000" i="1" dirty="0" smtClean="0"/>
                  <a:t>s</a:t>
                </a:r>
                <a:r>
                  <a:rPr lang="en-US" sz="2000" dirty="0" smtClean="0"/>
                  <a:t> points that are all inliers is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𝑖𝑛𝑙𝑖𝑒𝑟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</a:pPr>
                <a:endParaRPr lang="en-US" sz="20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The probability that any sample of </a:t>
                </a:r>
                <a:r>
                  <a:rPr lang="en-US" sz="2000" i="1" dirty="0" smtClean="0"/>
                  <a:t>s</a:t>
                </a:r>
                <a:r>
                  <a:rPr lang="en-US" sz="2000" dirty="0" smtClean="0"/>
                  <a:t> points is all inliers is </a:t>
                </a:r>
                <a:r>
                  <a:rPr lang="en-US" sz="2000" i="1" dirty="0" smtClean="0"/>
                  <a:t>p=n/m</a:t>
                </a:r>
              </a:p>
              <a:p>
                <a:pPr>
                  <a:lnSpc>
                    <a:spcPct val="80000"/>
                  </a:lnSpc>
                </a:pPr>
                <a:endParaRPr lang="en-US" sz="2000" dirty="0" smtClean="0"/>
              </a:p>
              <a:p>
                <a:pPr>
                  <a:lnSpc>
                    <a:spcPct val="80000"/>
                  </a:lnSpc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2426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6469063" cy="4906963"/>
              </a:xfrm>
              <a:blipFill rotWithShape="1">
                <a:blip r:embed="rId3"/>
                <a:stretch>
                  <a:fillRect l="-754" t="-1988" r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33600" y="5620412"/>
          <a:ext cx="24304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4" imgW="1422360" imgH="419040" progId="Equation.3">
                  <p:embed/>
                </p:oleObj>
              </mc:Choice>
              <mc:Fallback>
                <p:oleObj name="Equation" r:id="rId4" imgW="1422360" imgH="4190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620412"/>
                        <a:ext cx="243046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319168" y="2743200"/>
          <a:ext cx="1447800" cy="659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6" imgW="1002960" imgH="457200" progId="Equation.3">
                  <p:embed/>
                </p:oleObj>
              </mc:Choice>
              <mc:Fallback>
                <p:oleObj name="Equation" r:id="rId6" imgW="100296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168" y="2743200"/>
                        <a:ext cx="1447800" cy="659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39000" y="1447800"/>
            <a:ext cx="1608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“n choose k” is the number of ways to choose k items from a set of n items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086600" y="1295400"/>
            <a:ext cx="19050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81200" y="5562600"/>
            <a:ext cx="6400800" cy="85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0" y="5562600"/>
            <a:ext cx="324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</a:t>
            </a:r>
            <a:r>
              <a:rPr lang="en-US" sz="1600" dirty="0" smtClean="0"/>
              <a:t> is the number of trials needed to get at least one sample of all inliers, with probability </a:t>
            </a:r>
            <a:r>
              <a:rPr lang="en-US" sz="1600" i="1" dirty="0" err="1" smtClean="0"/>
              <a:t>p</a:t>
            </a:r>
            <a:r>
              <a:rPr lang="en-US" sz="1600" i="1" baseline="-25000" dirty="0" err="1" smtClean="0"/>
              <a:t>notalloutliers</a:t>
            </a:r>
            <a:endParaRPr lang="en-US" sz="1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130705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uiExpand="1" build="p"/>
      <p:bldP spid="7" grpId="0"/>
      <p:bldP spid="8" grpId="0" animBg="1"/>
      <p:bldP spid="12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Estimating outlier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 don’t know the outlier probability </a:t>
                </a:r>
                <a:r>
                  <a:rPr lang="en-US" i="1" dirty="0" smtClean="0">
                    <a:latin typeface="Symbol" panose="05050102010706020507" pitchFamily="18" charset="2"/>
                  </a:rPr>
                  <a:t>e</a:t>
                </a:r>
                <a:r>
                  <a:rPr lang="en-US" dirty="0" smtClean="0"/>
                  <a:t>  in advance, you can estimate it from the data:</a:t>
                </a:r>
              </a:p>
              <a:p>
                <a:pPr lvl="1"/>
                <a:r>
                  <a:rPr lang="en-US" dirty="0" smtClean="0"/>
                  <a:t>Start with a very conservative guess for </a:t>
                </a:r>
                <a:r>
                  <a:rPr lang="en-US" i="1" dirty="0" smtClean="0">
                    <a:latin typeface="Symbol" panose="05050102010706020507" pitchFamily="18" charset="2"/>
                  </a:rPr>
                  <a:t>e</a:t>
                </a:r>
                <a:r>
                  <a:rPr lang="en-US" dirty="0" smtClean="0"/>
                  <a:t> (say, 0.9)</a:t>
                </a:r>
              </a:p>
              <a:p>
                <a:pPr lvl="1"/>
                <a:r>
                  <a:rPr lang="en-US" dirty="0" smtClean="0"/>
                  <a:t>Compute the number of trials required ... it will be very large</a:t>
                </a:r>
              </a:p>
              <a:p>
                <a:pPr lvl="1"/>
                <a:r>
                  <a:rPr lang="en-US" dirty="0" smtClean="0"/>
                  <a:t>Each time you get a fit, count the number of inliers</a:t>
                </a:r>
              </a:p>
              <a:p>
                <a:pPr lvl="1"/>
                <a:r>
                  <a:rPr lang="en-US" dirty="0" smtClean="0"/>
                  <a:t>If the number of inliers is the best so far, revise your estimate of </a:t>
                </a:r>
                <a:r>
                  <a:rPr lang="en-US" i="1" dirty="0" smtClean="0">
                    <a:latin typeface="Symbol" panose="05050102010706020507" pitchFamily="18" charset="2"/>
                  </a:rPr>
                  <a:t>e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b="0" i="1" smtClean="0">
                        <a:latin typeface="Cambria Math"/>
                      </a:rPr>
                      <m:t>=(1−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𝑖𝑛𝑙𝑖𝑒𝑟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)/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 </a:t>
                </a:r>
              </a:p>
              <a:p>
                <a:pPr lvl="1"/>
                <a:r>
                  <a:rPr lang="en-US" dirty="0" smtClean="0"/>
                  <a:t>Re-compute the number of trials required using the new estimate of </a:t>
                </a:r>
                <a:r>
                  <a:rPr lang="en-US" i="1" dirty="0">
                    <a:latin typeface="Symbol" panose="05050102010706020507" pitchFamily="18" charset="2"/>
                  </a:rPr>
                  <a:t>e</a:t>
                </a:r>
                <a:r>
                  <a:rPr lang="en-US" dirty="0" smtClean="0"/>
                  <a:t> and continue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if a point is an inlier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You can just pick a threshold for a point’s residual error, for it to be counted as an inlier (</a:t>
                </a:r>
                <a:r>
                  <a:rPr lang="en-US" sz="2400" i="1" dirty="0" smtClean="0"/>
                  <a:t>e.g.,</a:t>
                </a:r>
                <a:r>
                  <a:rPr lang="en-US" sz="2400" dirty="0" smtClean="0"/>
                  <a:t> you could measure this empirically)</a:t>
                </a:r>
              </a:p>
              <a:p>
                <a:r>
                  <a:rPr lang="en-US" sz="2400" dirty="0" smtClean="0"/>
                  <a:t>Another strategy:</a:t>
                </a:r>
              </a:p>
              <a:p>
                <a:pPr lvl="1"/>
                <a:r>
                  <a:rPr lang="en-US" sz="2000" dirty="0" smtClean="0"/>
                  <a:t>Compute the conditional probability of the residual assuming that it is an inlier, and compare it to </a:t>
                </a:r>
                <a:r>
                  <a:rPr lang="en-US" sz="2000" dirty="0"/>
                  <a:t>the </a:t>
                </a:r>
                <a:r>
                  <a:rPr lang="en-US" sz="2000" dirty="0" smtClean="0"/>
                  <a:t>conditional probability </a:t>
                </a:r>
                <a:r>
                  <a:rPr lang="en-US" sz="2000" dirty="0"/>
                  <a:t>of the residual assuming that it is an </a:t>
                </a:r>
                <a:r>
                  <a:rPr lang="en-US" sz="2000" dirty="0" smtClean="0"/>
                  <a:t>outlier</a:t>
                </a:r>
              </a:p>
              <a:p>
                <a:pPr lvl="1"/>
                <a:r>
                  <a:rPr lang="en-US" sz="2000" dirty="0" smtClean="0"/>
                  <a:t>Namely, test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𝑟</m:t>
                        </m:r>
                      </m:e>
                      <m:e>
                        <m:r>
                          <a:rPr lang="en-US" sz="2000" b="0" i="1" smtClean="0">
                            <a:latin typeface="Cambria Math"/>
                          </a:rPr>
                          <m:t>𝑖𝑛𝑙𝑖𝑒𝑟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&gt;</m:t>
                    </m:r>
                    <m:r>
                      <a:rPr lang="en-US" sz="2000" b="0" i="1" smtClean="0">
                        <a:latin typeface="Cambria Math"/>
                      </a:rPr>
                      <m:t>𝑃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𝑟</m:t>
                    </m:r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r>
                      <a:rPr lang="en-US" sz="2000" b="0" i="1" smtClean="0">
                        <a:latin typeface="Cambria Math"/>
                      </a:rPr>
                      <m:t>𝑜𝑢𝑡𝑙𝑖𝑒𝑟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Typically, we assume inliers have Gaussian distributed noise (with standard deviation </a:t>
                </a:r>
                <a:r>
                  <a:rPr lang="en-US" sz="2000" i="1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000" dirty="0" smtClean="0"/>
                  <a:t>), and outliers have uniform distributed noise </a:t>
                </a:r>
              </a:p>
              <a:p>
                <a:pPr lvl="1"/>
                <a:r>
                  <a:rPr lang="en-US" sz="2000" dirty="0" smtClean="0"/>
                  <a:t>This approach </a:t>
                </a:r>
                <a:r>
                  <a:rPr lang="en-US" sz="2000" dirty="0"/>
                  <a:t>is called </a:t>
                </a:r>
                <a:r>
                  <a:rPr lang="en-US" sz="2000" dirty="0" smtClean="0"/>
                  <a:t>MLESAC (“maximum likelihood estimator </a:t>
                </a:r>
                <a:r>
                  <a:rPr lang="en-US" sz="2000" dirty="0"/>
                  <a:t>sample </a:t>
                </a:r>
                <a:r>
                  <a:rPr lang="en-US" sz="2000" dirty="0" smtClean="0"/>
                  <a:t>consensus”)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94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662136"/>
            <a:ext cx="7848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H. S. </a:t>
            </a:r>
            <a:r>
              <a:rPr lang="en-US" sz="1400" dirty="0" err="1"/>
              <a:t>Torr</a:t>
            </a:r>
            <a:r>
              <a:rPr lang="en-US" sz="1400" dirty="0"/>
              <a:t> , A. </a:t>
            </a:r>
            <a:r>
              <a:rPr lang="en-US" sz="1400" dirty="0" err="1" smtClean="0"/>
              <a:t>Zisserman</a:t>
            </a:r>
            <a:r>
              <a:rPr lang="en-US" sz="1400" dirty="0" smtClean="0"/>
              <a:t>, "</a:t>
            </a:r>
            <a:r>
              <a:rPr lang="en-US" sz="1400" dirty="0"/>
              <a:t>MLESAC: A </a:t>
            </a:r>
            <a:r>
              <a:rPr lang="en-US" sz="1400" dirty="0" smtClean="0"/>
              <a:t>new </a:t>
            </a:r>
            <a:r>
              <a:rPr lang="en-US" sz="1400" dirty="0"/>
              <a:t>robust estimator with application to estimating image geometry" </a:t>
            </a:r>
            <a:r>
              <a:rPr lang="en-US" sz="1400" dirty="0" smtClean="0"/>
              <a:t>, Computer Vision and Image Understanding, </a:t>
            </a:r>
            <a:r>
              <a:rPr lang="en-US" sz="1400" dirty="0" err="1" smtClean="0"/>
              <a:t>vol</a:t>
            </a:r>
            <a:r>
              <a:rPr lang="en-US" sz="1400" dirty="0" smtClean="0"/>
              <a:t> </a:t>
            </a:r>
            <a:r>
              <a:rPr lang="en-US" sz="1400" dirty="0"/>
              <a:t>78 Issue 1, April </a:t>
            </a:r>
            <a:r>
              <a:rPr lang="en-US" sz="1400" dirty="0" smtClean="0"/>
              <a:t>2000, pp </a:t>
            </a:r>
            <a:r>
              <a:rPr lang="en-US" sz="1400" dirty="0"/>
              <a:t>138 - 156.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://www.robots.ox.ac.uk/~</a:t>
            </a:r>
            <a:r>
              <a:rPr lang="en-US" sz="1400" dirty="0" smtClean="0">
                <a:hlinkClick r:id="rId3"/>
              </a:rPr>
              <a:t>vgg/publications/2000/Torr00/torr00.pdf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16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Most transform estimation functions have a RANSAC option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68921"/>
            <a:ext cx="7886700" cy="4472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4600" y="5029200"/>
            <a:ext cx="2083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https://opencv.org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1197"/>
            <a:ext cx="8724900" cy="58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467"/>
            <a:ext cx="8229600" cy="1219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Modify object detection program from last week</a:t>
            </a:r>
          </a:p>
          <a:p>
            <a:pPr lvl="1"/>
            <a:r>
              <a:rPr lang="en-US" dirty="0" smtClean="0"/>
              <a:t>Use RANSAC to fit affine transformation</a:t>
            </a:r>
          </a:p>
          <a:p>
            <a:pPr lvl="1"/>
            <a:r>
              <a:rPr lang="en-US" dirty="0" smtClean="0"/>
              <a:t>Don’t need pose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298666"/>
            <a:ext cx="7315200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Calculate an affine transformation from the training image to the query image.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calc_affine_transformation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&lt;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Not enough matches to calculate affine transformation.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Estimate affine transformation from training to query image points.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src_pts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np.float32([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m.trainIdx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]).reshape(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dst_pts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np.float32([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m.queryIdx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]).reshape(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inliers = cv2.estimateAffine2D(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src_pts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dst_pts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method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=cv2.RANSAC,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ransacReprojThreshold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3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maxIters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    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2000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confidence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0.99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  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0.99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refineIters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        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10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inliers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7" y="3479703"/>
            <a:ext cx="8162038" cy="326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" y="152400"/>
            <a:ext cx="8194695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927866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63 matches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486" y="6204466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17 inliers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73052"/>
            <a:ext cx="5061001" cy="60708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numpy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IMAGE_DIRECTORY = 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"images"</a:t>
            </a:r>
            <a:b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TRAINING_IMAGE_NAME = 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"book1.pgm"</a:t>
            </a:r>
            <a:b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QUERY_IMAGE_NAME = 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"Img01.pgm"</a:t>
            </a:r>
            <a:b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/>
            </a:r>
            <a:b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MINIMUM_MATCHES 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os.path.join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(IMAGE_DIRECTORY, TRAINING_IMAGE_NAME)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os.path.exists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training image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os.path.join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(IMAGE_DIRECTORY, QUERY_IMAGE_NAME)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os.path.exists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query image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Show input images.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cv2.imshow(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"Training image"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"Query image"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Extract </a:t>
            </a:r>
            <a:r>
              <a:rPr kumimoji="0" lang="en-US" altLang="en-US" sz="105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keypoints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and descriptors.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detect_features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detect_features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matcher = cv2.BFMatcher.create(cv2.NORM_L2)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Match query image descriptors to the training image.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Use k nearest neighbor matching and apply ratio test.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matcher.knnMatch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good = []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m, n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matches: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m.distance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0.8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*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n.distance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good.append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matches = good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"Number of raw matches between training and query: 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(matches))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1371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 detection program (1 of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</a:t>
            </a:r>
            <a:r>
              <a:rPr lang="en-US" dirty="0" smtClean="0"/>
              <a:t>Correct </a:t>
            </a:r>
            <a:r>
              <a:rPr lang="en-US" dirty="0"/>
              <a:t>M</a:t>
            </a:r>
            <a:r>
              <a:rPr lang="en-US" dirty="0" smtClean="0"/>
              <a:t>atches</a:t>
            </a:r>
            <a:endParaRPr lang="en-US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Let’s say that we want to match points from one image to another</a:t>
            </a:r>
          </a:p>
          <a:p>
            <a:r>
              <a:rPr lang="en-US" sz="2000" dirty="0" smtClean="0"/>
              <a:t>We detect feature points in each image (e.g., SIFT or SURF points) and then match their descriptors</a:t>
            </a:r>
          </a:p>
          <a:p>
            <a:r>
              <a:rPr lang="en-US" sz="2000" dirty="0" smtClean="0"/>
              <a:t>Now we have a set of matching pairs, but some are incorrect</a:t>
            </a:r>
          </a:p>
          <a:p>
            <a:r>
              <a:rPr lang="en-US" sz="2000" dirty="0" smtClean="0"/>
              <a:t>How do we identify the correct matches?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3810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3810000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400" y="6172200"/>
            <a:ext cx="655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Graffiti image dataset from http</a:t>
            </a:r>
            <a:r>
              <a:rPr lang="en-US" sz="1050" dirty="0"/>
              <a:t>://kahlan.eps.surrey.ac.uk/featurespace/web/data.htm</a:t>
            </a:r>
          </a:p>
        </p:txBody>
      </p:sp>
    </p:spTree>
    <p:extLst>
      <p:ext uri="{BB962C8B-B14F-4D97-AF65-F5344CB8AC3E}">
        <p14:creationId xmlns:p14="http://schemas.microsoft.com/office/powerpoint/2010/main" val="8879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533400"/>
            <a:ext cx="7010400" cy="5586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cv2.drawMatches(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img1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keypoints1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matches1to2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matches,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matchesMask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"All matches"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Calculate an affine transformation from the training image to the query image.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inliers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calc_affine_transformation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(matches,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matches = [matches[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(matches))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inliers[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==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cv2.drawMatches(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img1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keypoints1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matches1to2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matches,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matchesMask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"Inlier matches"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Apply the affine warp to warp the training image to the query image.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is not None and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sum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(inliers) &gt;= MINIMUM_MATCHES: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Object detected! Warp the training image to the query image and blend the images.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"Object detected! Found %d inlier matches"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%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sum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(inliers))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warped_training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cv2.warpAffine(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src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dsize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bgr_query.shape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bgr_query.shape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Blend the images.</a:t>
            </a:r>
            <a:b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blended_image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blended_image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 : ,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warped_training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 :,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/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blended_image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 :,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warped_training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 :,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/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cv2.imshow(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"Blended"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blended_image.astype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(np.uint8))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else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"Object not detected; can't fit an affine transform"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cv2.waitKey(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1371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 detection program (2 of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case, we had 17 inliers out of 63</a:t>
            </a:r>
          </a:p>
          <a:p>
            <a:pPr lvl="1"/>
            <a:r>
              <a:rPr lang="en-US" dirty="0" smtClean="0"/>
              <a:t>27% inliers, or 73% outliers (</a:t>
            </a:r>
            <a:r>
              <a:rPr lang="en-US" i="1" dirty="0" smtClean="0">
                <a:latin typeface="Symbol" panose="05050102010706020507" pitchFamily="18" charset="2"/>
              </a:rPr>
              <a:t>e</a:t>
            </a:r>
            <a:r>
              <a:rPr lang="en-US" dirty="0" smtClean="0"/>
              <a:t> = 0.73)</a:t>
            </a:r>
          </a:p>
          <a:p>
            <a:r>
              <a:rPr lang="en-US" dirty="0" smtClean="0"/>
              <a:t>For affine transform, sample size is </a:t>
            </a:r>
            <a:r>
              <a:rPr lang="en-US" i="1" dirty="0" smtClean="0"/>
              <a:t>s</a:t>
            </a:r>
            <a:r>
              <a:rPr lang="en-US" dirty="0" smtClean="0"/>
              <a:t>=3</a:t>
            </a:r>
          </a:p>
          <a:p>
            <a:r>
              <a:rPr lang="en-US" dirty="0" smtClean="0"/>
              <a:t>Our desired confidence is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notalloutliers</a:t>
            </a:r>
            <a:r>
              <a:rPr lang="en-US" dirty="0" smtClean="0"/>
              <a:t> = 0.99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 N = 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803833"/>
              </p:ext>
            </p:extLst>
          </p:nvPr>
        </p:nvGraphicFramePr>
        <p:xfrm>
          <a:off x="2743200" y="3505200"/>
          <a:ext cx="242993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1422360" imgH="419040" progId="Equation.3">
                  <p:embed/>
                </p:oleObj>
              </mc:Choice>
              <mc:Fallback>
                <p:oleObj name="Equation" r:id="rId3" imgW="142236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3505200"/>
                        <a:ext cx="242993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Points from each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r="7232"/>
          <a:stretch/>
        </p:blipFill>
        <p:spPr bwMode="auto">
          <a:xfrm>
            <a:off x="285307" y="1793240"/>
            <a:ext cx="4210493" cy="369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09" r="6689" b="6896"/>
          <a:stretch/>
        </p:blipFill>
        <p:spPr bwMode="auto">
          <a:xfrm>
            <a:off x="4648200" y="1808281"/>
            <a:ext cx="4231758" cy="341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5486400"/>
            <a:ext cx="342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Number of </a:t>
            </a:r>
            <a:r>
              <a:rPr lang="en-US" sz="1600" dirty="0" smtClean="0"/>
              <a:t>features </a:t>
            </a:r>
            <a:r>
              <a:rPr lang="en-US" sz="1600" dirty="0"/>
              <a:t>detected: </a:t>
            </a:r>
            <a:r>
              <a:rPr lang="en-US" sz="1600" dirty="0" smtClean="0"/>
              <a:t>1741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334000" y="5510958"/>
            <a:ext cx="350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Number </a:t>
            </a:r>
            <a:r>
              <a:rPr lang="en-US" sz="1600" dirty="0"/>
              <a:t>of </a:t>
            </a:r>
            <a:r>
              <a:rPr lang="en-US" sz="1600" dirty="0" smtClean="0"/>
              <a:t>features </a:t>
            </a:r>
            <a:r>
              <a:rPr lang="en-US" sz="1600" dirty="0"/>
              <a:t>detected: 2052</a:t>
            </a:r>
          </a:p>
        </p:txBody>
      </p:sp>
    </p:spTree>
    <p:extLst>
      <p:ext uri="{BB962C8B-B14F-4D97-AF65-F5344CB8AC3E}">
        <p14:creationId xmlns:p14="http://schemas.microsoft.com/office/powerpoint/2010/main" val="9585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matches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t="4126" r="4156" b="6625"/>
          <a:stretch/>
        </p:blipFill>
        <p:spPr bwMode="auto">
          <a:xfrm>
            <a:off x="1008075" y="227699"/>
            <a:ext cx="7602525" cy="304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3554" r="3523" b="6334"/>
          <a:stretch/>
        </p:blipFill>
        <p:spPr bwMode="auto">
          <a:xfrm>
            <a:off x="1005523" y="3474818"/>
            <a:ext cx="7681277" cy="30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-1972792" y="3068075"/>
            <a:ext cx="5229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Tentative matches (based on feature descriptors): </a:t>
            </a:r>
            <a:r>
              <a:rPr lang="en-US" dirty="0"/>
              <a:t>442</a:t>
            </a:r>
          </a:p>
        </p:txBody>
      </p:sp>
    </p:spTree>
    <p:extLst>
      <p:ext uri="{BB962C8B-B14F-4D97-AF65-F5344CB8AC3E}">
        <p14:creationId xmlns:p14="http://schemas.microsoft.com/office/powerpoint/2010/main" val="4556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a Transformation</a:t>
            </a:r>
            <a:endParaRPr lang="en-US" dirty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7"/>
            <a:ext cx="8229600" cy="49069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As we have seen in a previous class, we can fit a transformation between the two images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Then, only accept those matches that allow a good transformation to be fit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Possible transforms include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Affine</a:t>
            </a:r>
          </a:p>
          <a:p>
            <a:pPr lvl="1">
              <a:lnSpc>
                <a:spcPct val="80000"/>
              </a:lnSpc>
            </a:pPr>
            <a:r>
              <a:rPr lang="en-US" dirty="0" err="1" smtClean="0"/>
              <a:t>Homography</a:t>
            </a:r>
            <a:endParaRPr lang="en-US" dirty="0" smtClean="0"/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/>
              <a:t>We can calculate </a:t>
            </a:r>
            <a:r>
              <a:rPr lang="en-US" dirty="0" smtClean="0"/>
              <a:t>transformations </a:t>
            </a:r>
            <a:r>
              <a:rPr lang="en-US" dirty="0"/>
              <a:t>from corresponding points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However</a:t>
            </a:r>
            <a:r>
              <a:rPr lang="en-US" dirty="0"/>
              <a:t>, incorrect correspondences </a:t>
            </a:r>
            <a:r>
              <a:rPr lang="en-US" dirty="0" smtClean="0"/>
              <a:t>(outliers) will </a:t>
            </a:r>
            <a:r>
              <a:rPr lang="en-US" dirty="0"/>
              <a:t>corrupt our estimate</a:t>
            </a:r>
          </a:p>
          <a:p>
            <a:pPr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Solution: Least Median of Squares (LMS)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4906963"/>
          </a:xfrm>
        </p:spPr>
        <p:txBody>
          <a:bodyPr/>
          <a:lstStyle/>
          <a:p>
            <a:r>
              <a:rPr lang="en-US" dirty="0" smtClean="0"/>
              <a:t>“Median”: is the middle of a sorted list of numbers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LMS finds the solution that minimizes the median of the squared error, instead of the sum of the squared errors</a:t>
            </a:r>
          </a:p>
          <a:p>
            <a:pPr lvl="1"/>
            <a:r>
              <a:rPr lang="en-US" dirty="0" smtClean="0"/>
              <a:t>Ignores large errors</a:t>
            </a:r>
          </a:p>
          <a:p>
            <a:pPr lvl="1"/>
            <a:r>
              <a:rPr lang="en-US" dirty="0" smtClean="0"/>
              <a:t>Handles outliers up to 50%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10400" y="1524000"/>
            <a:ext cx="5334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79436" y="3549134"/>
            <a:ext cx="10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613296" y="3488015"/>
            <a:ext cx="179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Squared error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93932" y="1524000"/>
            <a:ext cx="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620000" y="3733800"/>
            <a:ext cx="35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79436" y="2330192"/>
            <a:ext cx="9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772400" y="1524000"/>
            <a:ext cx="207036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40" y="1879477"/>
            <a:ext cx="4823140" cy="4266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Solution:  Robust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a modified objective function, which down-weights the influence of large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Google Shape;204;p38"/>
          <p:cNvSpPr/>
          <p:nvPr/>
        </p:nvSpPr>
        <p:spPr>
          <a:xfrm>
            <a:off x="312274" y="5442840"/>
            <a:ext cx="205704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From: http://web.as.uky.edu/statistics/users/pbreheny/764-F11/notes/12-1.pdf</a:t>
            </a:r>
            <a:endParaRPr sz="11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5;p38"/>
          <p:cNvSpPr/>
          <p:nvPr/>
        </p:nvSpPr>
        <p:spPr>
          <a:xfrm>
            <a:off x="7010400" y="2211960"/>
            <a:ext cx="1900080" cy="146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These are called “M-estimators” because they are (M)</a:t>
            </a:r>
            <a:r>
              <a:rPr lang="en-US" sz="18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inimizing</a:t>
            </a:r>
            <a:r>
              <a:rPr lang="en-US" sz="18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loss function</a:t>
            </a: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206;p38"/>
          <p:cNvCxnSpPr/>
          <p:nvPr/>
        </p:nvCxnSpPr>
        <p:spPr>
          <a:xfrm flipH="1" flipV="1">
            <a:off x="4891246" y="2962910"/>
            <a:ext cx="1895254" cy="123545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207;p38"/>
          <p:cNvSpPr/>
          <p:nvPr/>
        </p:nvSpPr>
        <p:spPr>
          <a:xfrm>
            <a:off x="6776420" y="4084200"/>
            <a:ext cx="20570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commonly minimize sum of squared errors</a:t>
            </a:r>
            <a:endParaRPr sz="11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8;p38"/>
          <p:cNvSpPr/>
          <p:nvPr/>
        </p:nvSpPr>
        <p:spPr>
          <a:xfrm>
            <a:off x="6776420" y="4509360"/>
            <a:ext cx="2057040" cy="4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also minimize sum of absolute errors</a:t>
            </a:r>
            <a:endParaRPr sz="11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209;p38"/>
          <p:cNvCxnSpPr>
            <a:stCxn id="11" idx="1"/>
          </p:cNvCxnSpPr>
          <p:nvPr/>
        </p:nvCxnSpPr>
        <p:spPr>
          <a:xfrm flipH="1" flipV="1">
            <a:off x="5353700" y="3496182"/>
            <a:ext cx="1422720" cy="122539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210;p38"/>
          <p:cNvCxnSpPr/>
          <p:nvPr/>
        </p:nvCxnSpPr>
        <p:spPr>
          <a:xfrm flipH="1" flipV="1">
            <a:off x="5181600" y="3911331"/>
            <a:ext cx="1604900" cy="119166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211;p38"/>
          <p:cNvSpPr/>
          <p:nvPr/>
        </p:nvSpPr>
        <p:spPr>
          <a:xfrm>
            <a:off x="6786500" y="4941360"/>
            <a:ext cx="2057040" cy="126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some more complicated measure that trades off between these two methods.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of these has a different profile in terms of how much “outliers” are discounted!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9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Numbers of Outliers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219200"/>
          </a:xfrm>
        </p:spPr>
        <p:txBody>
          <a:bodyPr/>
          <a:lstStyle/>
          <a:p>
            <a:r>
              <a:rPr lang="en-US" dirty="0" smtClean="0"/>
              <a:t>If the outliers are a large fraction (&gt;50%) of the data, then these methods don’t work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47" y="2730897"/>
            <a:ext cx="1841105" cy="184110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667003"/>
            <a:ext cx="5638800" cy="2362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can do some kind of clustering, or voting method</a:t>
            </a:r>
          </a:p>
          <a:p>
            <a:pPr lvl="1"/>
            <a:r>
              <a:rPr lang="en-US" dirty="0" smtClean="0"/>
              <a:t>We saw how to use “pose clustering” to identify (likely) good matches, by voting into a discrete accumulator space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5257802"/>
            <a:ext cx="8077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Another method is called RANSAC (Random Sample Consensus)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4860</TotalTime>
  <Words>1352</Words>
  <Application>Microsoft Office PowerPoint</Application>
  <PresentationFormat>On-screen Show (4:3)</PresentationFormat>
  <Paragraphs>192</Paragraphs>
  <Slides>31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Inconsolata</vt:lpstr>
      <vt:lpstr>新細明體</vt:lpstr>
      <vt:lpstr>Symbol</vt:lpstr>
      <vt:lpstr>Times New Roman</vt:lpstr>
      <vt:lpstr>Office Theme</vt:lpstr>
      <vt:lpstr>Equation</vt:lpstr>
      <vt:lpstr>PowerPoint Presentation</vt:lpstr>
      <vt:lpstr>RANSAC</vt:lpstr>
      <vt:lpstr>Identifying Correct Matches</vt:lpstr>
      <vt:lpstr>SIFT Points from each image</vt:lpstr>
      <vt:lpstr>Tentative matches</vt:lpstr>
      <vt:lpstr>Fitting a Transformation</vt:lpstr>
      <vt:lpstr>One Solution: Least Median of Squares (LMS)</vt:lpstr>
      <vt:lpstr>Another Solution:  Robust estimator</vt:lpstr>
      <vt:lpstr>Large Numbers of Outliers </vt:lpstr>
      <vt:lpstr>Algorithm (RANSAC)</vt:lpstr>
      <vt:lpstr>Example: line fitting</vt:lpstr>
      <vt:lpstr>Example: line fitting</vt:lpstr>
      <vt:lpstr>Model fitting</vt:lpstr>
      <vt:lpstr>Measure distances</vt:lpstr>
      <vt:lpstr>Count inliers</vt:lpstr>
      <vt:lpstr>Another trial</vt:lpstr>
      <vt:lpstr>The best model</vt:lpstr>
      <vt:lpstr>RANSAC Algorithm</vt:lpstr>
      <vt:lpstr>Number of samples (trials) required</vt:lpstr>
      <vt:lpstr>Number of samples – general solution</vt:lpstr>
      <vt:lpstr>Number of samples required</vt:lpstr>
      <vt:lpstr>Better estimate for N (if #pts is small) </vt:lpstr>
      <vt:lpstr>Estimating outlier probability</vt:lpstr>
      <vt:lpstr>Deciding if a point is an inlier</vt:lpstr>
      <vt:lpstr>OpenCV</vt:lpstr>
      <vt:lpstr>PowerPoint Presentation</vt:lpstr>
      <vt:lpstr>Demo</vt:lpstr>
      <vt:lpstr>PowerPoint Presentation</vt:lpstr>
      <vt:lpstr>PowerPoint Presentation</vt:lpstr>
      <vt:lpstr>PowerPoint Presentation</vt:lpstr>
      <vt:lpstr>Number of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whoff</dc:creator>
  <cp:lastModifiedBy>William Hoff</cp:lastModifiedBy>
  <cp:revision>393</cp:revision>
  <cp:lastPrinted>2011-02-24T18:35:39Z</cp:lastPrinted>
  <dcterms:created xsi:type="dcterms:W3CDTF">2006-08-16T00:00:00Z</dcterms:created>
  <dcterms:modified xsi:type="dcterms:W3CDTF">2020-10-26T21:49:48Z</dcterms:modified>
</cp:coreProperties>
</file>